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39D526-ECB5-47C0-9130-E1CCAF872165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7548AC-E502-4AF7-AB9D-39E16ADB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7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D526-ECB5-47C0-9130-E1CCAF872165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8AC-E502-4AF7-AB9D-39E16ADB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0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39D526-ECB5-47C0-9130-E1CCAF872165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7548AC-E502-4AF7-AB9D-39E16ADB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6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D526-ECB5-47C0-9130-E1CCAF872165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8A7548AC-E502-4AF7-AB9D-39E16ADB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5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39D526-ECB5-47C0-9130-E1CCAF872165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7548AC-E502-4AF7-AB9D-39E16ADB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3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D526-ECB5-47C0-9130-E1CCAF872165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8AC-E502-4AF7-AB9D-39E16ADB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0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D526-ECB5-47C0-9130-E1CCAF872165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8AC-E502-4AF7-AB9D-39E16ADB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1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D526-ECB5-47C0-9130-E1CCAF872165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8AC-E502-4AF7-AB9D-39E16ADB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0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D526-ECB5-47C0-9130-E1CCAF872165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8AC-E502-4AF7-AB9D-39E16ADB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3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39D526-ECB5-47C0-9130-E1CCAF872165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7548AC-E502-4AF7-AB9D-39E16ADB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D526-ECB5-47C0-9130-E1CCAF872165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8AC-E502-4AF7-AB9D-39E16ADB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6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F39D526-ECB5-47C0-9130-E1CCAF872165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A7548AC-E502-4AF7-AB9D-39E16ADB3C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244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Airway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2017</a:t>
            </a:r>
          </a:p>
          <a:p>
            <a:r>
              <a:rPr lang="en-US" dirty="0"/>
              <a:t>Molly Archer CNS</a:t>
            </a:r>
          </a:p>
        </p:txBody>
      </p:sp>
    </p:spTree>
    <p:extLst>
      <p:ext uri="{BB962C8B-B14F-4D97-AF65-F5344CB8AC3E}">
        <p14:creationId xmlns:p14="http://schemas.microsoft.com/office/powerpoint/2010/main" val="1188258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OORAM</a:t>
            </a:r>
            <a:r>
              <a:rPr lang="en-US" dirty="0"/>
              <a:t> – </a:t>
            </a:r>
            <a:r>
              <a:rPr lang="en-US" sz="2500" dirty="0"/>
              <a:t>after the airway is obtained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things to be do immediately after intubation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Assist in checking placement of the airway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Facilitate ordering/calling for portable CXR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Follow up and start appropriate sedation and analgesic drips</a:t>
            </a:r>
          </a:p>
        </p:txBody>
      </p:sp>
    </p:spTree>
    <p:extLst>
      <p:ext uri="{BB962C8B-B14F-4D97-AF65-F5344CB8AC3E}">
        <p14:creationId xmlns:p14="http://schemas.microsoft.com/office/powerpoint/2010/main" val="641298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Know your tools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99921"/>
          </a:xfrm>
        </p:spPr>
        <p:txBody>
          <a:bodyPr/>
          <a:lstStyle/>
          <a:p>
            <a:r>
              <a:rPr lang="en-US" dirty="0"/>
              <a:t>Difficult Airway Cart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5247" t="22686" r="30666" b="15654"/>
          <a:stretch/>
        </p:blipFill>
        <p:spPr>
          <a:xfrm>
            <a:off x="872828" y="2430962"/>
            <a:ext cx="2867902" cy="4094534"/>
          </a:xfrm>
          <a:prstGeom prst="rect">
            <a:avLst/>
          </a:prstGeom>
          <a:ln w="63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523736" y="1761024"/>
            <a:ext cx="5087073" cy="553373"/>
          </a:xfrm>
        </p:spPr>
        <p:txBody>
          <a:bodyPr/>
          <a:lstStyle/>
          <a:p>
            <a:r>
              <a:rPr lang="en-US" dirty="0"/>
              <a:t>OORAM Sheet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6" t="22437" r="19237" b="22942"/>
          <a:stretch/>
        </p:blipFill>
        <p:spPr bwMode="auto">
          <a:xfrm>
            <a:off x="5547360" y="2522986"/>
            <a:ext cx="5257800" cy="392353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22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Difficult airway cart </a:t>
            </a:r>
            <a:r>
              <a:rPr lang="en-US" dirty="0"/>
              <a:t>– Location &amp; Checks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576945"/>
            <a:ext cx="5778043" cy="328410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difficult airway cart is kept in the extra stretcher bay near the code carts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providers are responsible for checking it daily</a:t>
            </a:r>
          </a:p>
        </p:txBody>
      </p:sp>
      <p:pic>
        <p:nvPicPr>
          <p:cNvPr id="5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0791" t="10595" r="19880" b="-1275"/>
          <a:stretch/>
        </p:blipFill>
        <p:spPr>
          <a:xfrm>
            <a:off x="7453748" y="2189024"/>
            <a:ext cx="3491345" cy="421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87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2" y="1968285"/>
            <a:ext cx="11181316" cy="4664990"/>
          </a:xfrm>
        </p:spPr>
        <p:txBody>
          <a:bodyPr>
            <a:normAutofit/>
          </a:bodyPr>
          <a:lstStyle/>
          <a:p>
            <a:pPr fontAlgn="t"/>
            <a:r>
              <a:rPr lang="en-US" sz="1900" b="1" dirty="0"/>
              <a:t>Magill </a:t>
            </a:r>
            <a:r>
              <a:rPr lang="en-US" sz="1900" b="1" dirty="0" err="1"/>
              <a:t>Forcep</a:t>
            </a:r>
            <a:r>
              <a:rPr lang="en-US" sz="1900" b="1" dirty="0"/>
              <a:t> </a:t>
            </a:r>
            <a:r>
              <a:rPr lang="en-US" b="1" dirty="0"/>
              <a:t>- </a:t>
            </a:r>
            <a:r>
              <a:rPr lang="en-US" dirty="0"/>
              <a:t>Removal of foreign body in throat, or to help place an nasally placed ETT in the correct location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t"/>
            <a:r>
              <a:rPr lang="en-US" sz="1900" b="1" dirty="0" err="1"/>
              <a:t>Bougie</a:t>
            </a:r>
            <a:r>
              <a:rPr lang="en-US" b="1" dirty="0"/>
              <a:t> - </a:t>
            </a:r>
            <a:r>
              <a:rPr lang="en-US" dirty="0"/>
              <a:t>Used for difficult airways: Inserted into the airway first, then the ETT slides over the </a:t>
            </a:r>
            <a:r>
              <a:rPr lang="en-US" dirty="0" err="1"/>
              <a:t>bougie</a:t>
            </a:r>
            <a:r>
              <a:rPr lang="en-US" dirty="0"/>
              <a:t> and into place, then the </a:t>
            </a:r>
            <a:r>
              <a:rPr lang="en-US" dirty="0" err="1"/>
              <a:t>bougie</a:t>
            </a:r>
            <a:r>
              <a:rPr lang="en-US" dirty="0"/>
              <a:t> is removed. Or used to switch out ETTs</a:t>
            </a:r>
          </a:p>
          <a:p>
            <a:pPr fontAlgn="t"/>
            <a:r>
              <a:rPr lang="en-US" sz="1900" b="1" dirty="0"/>
              <a:t>Stylet</a:t>
            </a:r>
            <a:r>
              <a:rPr lang="en-US" b="1" dirty="0"/>
              <a:t> - </a:t>
            </a:r>
            <a:r>
              <a:rPr lang="en-US" dirty="0"/>
              <a:t>Malleable metal rods that goes into ETT to help provide rigidly to the plastic ETT</a:t>
            </a:r>
          </a:p>
          <a:p>
            <a:pPr fontAlgn="t"/>
            <a:r>
              <a:rPr lang="en-US" sz="1900" b="1" dirty="0"/>
              <a:t>Laryngoscope </a:t>
            </a:r>
            <a:r>
              <a:rPr lang="en-US" b="1" dirty="0"/>
              <a:t>(Blade</a:t>
            </a:r>
            <a:r>
              <a:rPr lang="en-US" dirty="0"/>
              <a:t> &amp; </a:t>
            </a:r>
            <a:r>
              <a:rPr lang="en-US" b="1" dirty="0"/>
              <a:t>Light source) - </a:t>
            </a:r>
            <a:r>
              <a:rPr lang="en-US" dirty="0"/>
              <a:t>Used for simple oral intubation: Moves the tongue so that the airway can be visualized for ETT placement</a:t>
            </a:r>
          </a:p>
          <a:p>
            <a:pPr fontAlgn="t"/>
            <a:r>
              <a:rPr lang="en-US" sz="1900" b="1" dirty="0"/>
              <a:t>LMA</a:t>
            </a:r>
            <a:r>
              <a:rPr lang="en-US" b="1" dirty="0"/>
              <a:t> (</a:t>
            </a:r>
            <a:r>
              <a:rPr lang="en-US" b="1" dirty="0" err="1"/>
              <a:t>Larngeal</a:t>
            </a:r>
            <a:r>
              <a:rPr lang="en-US" b="1" dirty="0"/>
              <a:t> mask airway)</a:t>
            </a:r>
            <a:r>
              <a:rPr lang="en-US" dirty="0"/>
              <a:t> </a:t>
            </a:r>
            <a:r>
              <a:rPr lang="en-US" b="1" dirty="0"/>
              <a:t>- </a:t>
            </a:r>
            <a:r>
              <a:rPr lang="en-US" dirty="0"/>
              <a:t>Used on the obtunded and unresponsive Veteran, meant for short procedures or if intubation failed: It sits on the hypopharynx and covers the </a:t>
            </a:r>
            <a:r>
              <a:rPr lang="en-US" dirty="0" err="1"/>
              <a:t>supraglottic</a:t>
            </a:r>
            <a:r>
              <a:rPr lang="en-US" dirty="0"/>
              <a:t> </a:t>
            </a:r>
            <a:r>
              <a:rPr lang="en-US" dirty="0" err="1"/>
              <a:t>sturctures</a:t>
            </a:r>
            <a:r>
              <a:rPr lang="en-US" dirty="0"/>
              <a:t> (isolating the trachea)</a:t>
            </a:r>
          </a:p>
          <a:p>
            <a:pPr fontAlgn="t"/>
            <a:r>
              <a:rPr lang="en-US" sz="2400" b="1" dirty="0" err="1"/>
              <a:t>Criocothrotomy</a:t>
            </a:r>
            <a:r>
              <a:rPr lang="en-US" sz="2400" b="1" dirty="0"/>
              <a:t> Kit </a:t>
            </a:r>
            <a:r>
              <a:rPr lang="en-US" sz="2000" b="1" dirty="0"/>
              <a:t>- </a:t>
            </a:r>
            <a:r>
              <a:rPr lang="en-US" sz="2000" dirty="0"/>
              <a:t>Used to obtain an airway when unable to orally intubate or use LMA, possible do to trauma, uncontrolled emesis, tumor or other mass effect: Forms an artificial airway through the cricothyroid membrane</a:t>
            </a:r>
          </a:p>
          <a:p>
            <a:pPr fontAlgn="t"/>
            <a:r>
              <a:rPr lang="en-US" sz="1900" b="1" dirty="0"/>
              <a:t>Jet Ventilation Kit </a:t>
            </a:r>
            <a:r>
              <a:rPr lang="en-US" b="1" dirty="0"/>
              <a:t>- </a:t>
            </a:r>
            <a:r>
              <a:rPr lang="en-US" dirty="0"/>
              <a:t>Used to ventilate with needle </a:t>
            </a:r>
            <a:r>
              <a:rPr lang="en-US" dirty="0" err="1"/>
              <a:t>cricothyroidotomy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Difficult airway cart </a:t>
            </a:r>
            <a:r>
              <a:rPr lang="en-US" dirty="0"/>
              <a:t>– Equipment you should know</a:t>
            </a:r>
          </a:p>
        </p:txBody>
      </p:sp>
    </p:spTree>
    <p:extLst>
      <p:ext uri="{BB962C8B-B14F-4D97-AF65-F5344CB8AC3E}">
        <p14:creationId xmlns:p14="http://schemas.microsoft.com/office/powerpoint/2010/main" val="3046874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OORAM</a:t>
            </a:r>
            <a:r>
              <a:rPr lang="en-US" dirty="0"/>
              <a:t> – Out of operating room airway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6065519"/>
            <a:ext cx="5547360" cy="400685"/>
          </a:xfrm>
        </p:spPr>
        <p:txBody>
          <a:bodyPr>
            <a:normAutofit fontScale="92500"/>
          </a:bodyPr>
          <a:lstStyle/>
          <a:p>
            <a:r>
              <a:rPr lang="en-US" dirty="0"/>
              <a:t>Located in the med room on the wall opposite the door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3657" y="2212763"/>
            <a:ext cx="5422392" cy="363304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components of successful airway management </a:t>
            </a:r>
            <a:endParaRPr lang="en-US" sz="24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Preparing the Patient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Preparing the equipment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Preparing the medications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Preparing the team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Preparing for a potential difficult airway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9" t="25356" r="23720" b="27011"/>
          <a:stretch/>
        </p:blipFill>
        <p:spPr bwMode="auto">
          <a:xfrm>
            <a:off x="640080" y="1996439"/>
            <a:ext cx="5410200" cy="414568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2301240"/>
            <a:ext cx="640080" cy="121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29000" y="2286000"/>
            <a:ext cx="1203960" cy="121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9000" y="4419600"/>
            <a:ext cx="975360" cy="121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6760" y="4480560"/>
            <a:ext cx="807720" cy="121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29000" y="3657600"/>
            <a:ext cx="640080" cy="121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4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OORAM</a:t>
            </a:r>
            <a:r>
              <a:rPr lang="en-US" dirty="0"/>
              <a:t> – </a:t>
            </a:r>
            <a:r>
              <a:rPr lang="en-US" sz="2500" dirty="0"/>
              <a:t>Preparing the patient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87219" y="2041706"/>
            <a:ext cx="5087075" cy="536005"/>
          </a:xfrm>
        </p:spPr>
        <p:txBody>
          <a:bodyPr/>
          <a:lstStyle/>
          <a:p>
            <a:r>
              <a:rPr lang="en-US" dirty="0"/>
              <a:t>Oxygenation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81194" y="2577712"/>
            <a:ext cx="5393100" cy="328334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2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best way to prepare the patient for intubation and optimize pre-oxygenation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Check patient identifiers and assist with consent if appropriate</a:t>
            </a:r>
            <a:endParaRPr lang="en-US" sz="2000" dirty="0">
              <a:highlight>
                <a:srgbClr val="FFFF00"/>
              </a:highlight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 flow nasal cannula for apneic oxygenation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100% FIO</a:t>
            </a:r>
            <a:r>
              <a:rPr lang="en-US" sz="2000" baseline="-25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non-rebreather mask or BIPAP mask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bag-mask ventilation is required, 2 operators should provide BMV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523736" y="2041706"/>
            <a:ext cx="5087073" cy="553373"/>
          </a:xfrm>
        </p:spPr>
        <p:txBody>
          <a:bodyPr/>
          <a:lstStyle/>
          <a:p>
            <a:r>
              <a:rPr lang="en-US" dirty="0"/>
              <a:t>Positioning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17709" y="2595079"/>
            <a:ext cx="5393100" cy="369814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Positioning the patient for optimal ease of intubation</a:t>
            </a: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Remove headboard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 supine with head at the end of the bed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Towel under shoulders to facilitate head tilt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Bed at appropriate height for intubating provider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50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OORAM</a:t>
            </a:r>
            <a:r>
              <a:rPr lang="en-US" dirty="0"/>
              <a:t> – </a:t>
            </a:r>
            <a:r>
              <a:rPr lang="en-US" sz="2500" dirty="0"/>
              <a:t>Preparing the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426804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Equipment needed for airway management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Apply: ECG, BP every 3 minutes, SaO2 probe and capnography if available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Yankauer</a:t>
            </a: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connected to maximum wall suction (1 or 2)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Self-inflating </a:t>
            </a:r>
            <a:r>
              <a:rPr lang="en-US" sz="20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ambu</a:t>
            </a: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bag and mask with high flow O2 +/- PEEP valve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Difficult airway cart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120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089" t="32786" r="46234" b="13400"/>
          <a:stretch/>
        </p:blipFill>
        <p:spPr>
          <a:xfrm>
            <a:off x="6096001" y="2228003"/>
            <a:ext cx="5300421" cy="39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6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OORAM</a:t>
            </a:r>
            <a:r>
              <a:rPr lang="en-US" dirty="0"/>
              <a:t> – </a:t>
            </a:r>
            <a:r>
              <a:rPr lang="en-US" sz="2500" dirty="0"/>
              <a:t>Preparing the medications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2047146"/>
            <a:ext cx="11715750" cy="467750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Medications commonly needed for induction (located in the med room refrigerator)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Ketamine normal dosing at 1-2 mg/kg given as 1 --- mg dose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Etomidate normal dosing at 0.2-0.3 mg/kg give as 1 ---mg dose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1000"/>
              </a:spcAft>
            </a:pPr>
            <a:r>
              <a:rPr lang="en-US" sz="20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Propofol</a:t>
            </a: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normal dosing 0.5-2.0 mg/kg given as 1 ---mg dose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 nurses may administer “deep sedation medications” during rapid sequence intubation (RSI) which is any intubation in the ED, but may not administer “deep sedation medications” in any other instance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Classifications of medications that may be needed during </a:t>
            </a:r>
            <a:r>
              <a:rPr lang="en-US" sz="20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initial</a:t>
            </a:r>
            <a:r>
              <a:rPr lang="en-US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airway management include: </a:t>
            </a:r>
          </a:p>
          <a:p>
            <a:pPr lvl="1">
              <a:spcAft>
                <a:spcPts val="1000"/>
              </a:spcAft>
            </a:pP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Neuromuscular Blocking Agent e.g. Succinylcholine</a:t>
            </a:r>
          </a:p>
          <a:p>
            <a:pPr lvl="1">
              <a:spcAft>
                <a:spcPts val="1000"/>
              </a:spcAft>
            </a:pP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Autonomic Blocking Agent e.g. Fentanyl</a:t>
            </a:r>
          </a:p>
          <a:p>
            <a:pPr lvl="1">
              <a:spcAft>
                <a:spcPts val="1000"/>
              </a:spcAft>
            </a:pP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Vasopressor(s) e.g. Phenylephrine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052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OORAM</a:t>
            </a:r>
            <a:r>
              <a:rPr lang="en-US" dirty="0"/>
              <a:t> – </a:t>
            </a:r>
            <a:r>
              <a:rPr lang="en-US" sz="2500" dirty="0"/>
              <a:t>Preparing the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4615890" cy="363304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 to prepare the team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Everyone is present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Everyone knows what they are responsible to do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Everyone is able to see and hear the equipment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Everyone is wearing appropriate personal protective equipment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071" t="34075" r="39335" b="7813"/>
          <a:stretch/>
        </p:blipFill>
        <p:spPr>
          <a:xfrm>
            <a:off x="5197083" y="2228003"/>
            <a:ext cx="6413726" cy="363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0698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57528011B9F240884857436815DCF9" ma:contentTypeVersion="0" ma:contentTypeDescription="Create a new document." ma:contentTypeScope="" ma:versionID="32ed9160c85ca3b311f22fc6bee558d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A6FE9C-86C5-4053-86D2-DD5544AEFB9A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terms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D66D8FE-C665-444C-B5BB-F1FFB587BB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3986E5-58F3-4C49-8150-A5B675A53F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556</TotalTime>
  <Words>634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Garamond</vt:lpstr>
      <vt:lpstr>Gill Sans MT</vt:lpstr>
      <vt:lpstr>Times New Roman</vt:lpstr>
      <vt:lpstr>Wingdings 2</vt:lpstr>
      <vt:lpstr>Dividend</vt:lpstr>
      <vt:lpstr>Airway Management</vt:lpstr>
      <vt:lpstr>Know your tools</vt:lpstr>
      <vt:lpstr>Difficult airway cart – Location &amp; Checks</vt:lpstr>
      <vt:lpstr>Difficult airway cart – Equipment you should know</vt:lpstr>
      <vt:lpstr>OORAM – Out of operating room airway management</vt:lpstr>
      <vt:lpstr>OORAM – Preparing the patient</vt:lpstr>
      <vt:lpstr>OORAM – Preparing the equipment</vt:lpstr>
      <vt:lpstr>OORAM – Preparing the medications</vt:lpstr>
      <vt:lpstr>OORAM – Preparing the team</vt:lpstr>
      <vt:lpstr>OORAM – after the airway is obtained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Airway Management</dc:title>
  <dc:creator>Molly Archer</dc:creator>
  <cp:lastModifiedBy>Hornung, Benjamin M (Portland)</cp:lastModifiedBy>
  <cp:revision>23</cp:revision>
  <dcterms:created xsi:type="dcterms:W3CDTF">2017-01-21T23:09:49Z</dcterms:created>
  <dcterms:modified xsi:type="dcterms:W3CDTF">2018-05-30T23:23:43Z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0x0101001D57528011B9F240884857436815DCF9</vt:lpwstr>
  </property>
</Properties>
</file>